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themeOverride+xml" PartName="/ppt/theme/themeOverride1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aleway SemiBold"/>
      <p:regular r:id="rId25"/>
      <p:bold r:id="rId26"/>
      <p:italic r:id="rId27"/>
      <p:boldItalic r:id="rId28"/>
    </p:embeddedFont>
    <p:embeddedFont>
      <p:font typeface="Raleway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jABdJR+pKuZgAyIpeGdeWThdHs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SemiBold-bold.fntdata"/><Relationship Id="rId25" Type="http://schemas.openxmlformats.org/officeDocument/2006/relationships/font" Target="fonts/RalewaySemiBold-regular.fntdata"/><Relationship Id="rId28" Type="http://schemas.openxmlformats.org/officeDocument/2006/relationships/font" Target="fonts/RalewaySemiBold-boldItalic.fntdata"/><Relationship Id="rId27" Type="http://schemas.openxmlformats.org/officeDocument/2006/relationships/font" Target="fonts/Raleway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Medium-italic.fntdata"/><Relationship Id="rId30" Type="http://schemas.openxmlformats.org/officeDocument/2006/relationships/font" Target="fonts/RalewayMedium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aleway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themeOverride" Target="../theme/themeOverrid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../embeddings/oleObject2.bin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../embeddings/oleObject3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Conversion of Prospects to Accounts</a:t>
            </a:r>
            <a:r>
              <a:rPr lang="en-US" baseline="0"/>
              <a:t> Booked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'[Project 1 - Lawn Care 5 Products - 4 Creative - 1 Promotion.xlsx]Winning Campaign'!$D$1:$D$2</c:f>
              <c:strCache>
                <c:ptCount val="2"/>
                <c:pt idx="0">
                  <c:v>Conversion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'[Project 1 - Lawn Care 5 Products - 4 Creative - 1 Promotion.xlsx]Winning Campaign'!$A$3:$A$7</c:f>
              <c:strCache>
                <c:ptCount val="5"/>
                <c:pt idx="0">
                  <c:v>P1: 
Fertilization, Seeding  and Weed Plan</c:v>
                </c:pt>
                <c:pt idx="1">
                  <c:v>P2: 
Lawn Mowing and Maintenance Plan</c:v>
                </c:pt>
                <c:pt idx="2">
                  <c:v>P3: 
Mosquito Control Plans</c:v>
                </c:pt>
                <c:pt idx="3">
                  <c:v>P4: 
Tick Control Plan</c:v>
                </c:pt>
                <c:pt idx="4">
                  <c:v>P5: 
Tree and Shrub Service Plan</c:v>
                </c:pt>
              </c:strCache>
            </c:strRef>
          </c:cat>
          <c:val>
            <c:numRef>
              <c:f>'[Project 1 - Lawn Care 5 Products - 4 Creative - 1 Promotion.xlsx]Winning Campaign'!$D$3:$D$7</c:f>
              <c:numCache>
                <c:formatCode>0.00%</c:formatCode>
                <c:ptCount val="5"/>
                <c:pt idx="0">
                  <c:v>8.0758536661563931E-3</c:v>
                </c:pt>
                <c:pt idx="1">
                  <c:v>7.0689028820537661E-3</c:v>
                </c:pt>
                <c:pt idx="2">
                  <c:v>6.0288117245399283E-3</c:v>
                </c:pt>
                <c:pt idx="3">
                  <c:v>1.0161396853354107E-2</c:v>
                </c:pt>
                <c:pt idx="4">
                  <c:v>1.4952178089629536E-2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11-4313-B30C-224A29C87B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1475039"/>
        <c:axId val="116408311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'[Project 1 - Lawn Care 5 Products - 4 Creative - 1 Promotion.xlsx]Winning Campaign'!$B$1:$B$2</c15:sqref>
                        </c15:formulaRef>
                      </c:ext>
                    </c:extLst>
                    <c:strCache>
                      <c:ptCount val="2"/>
                      <c:pt idx="0">
                        <c:v>Sum of Num Prospects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'[Project 1 - Lawn Care 5 Products - 4 Creative - 1 Promotion.xlsx]Winning Campaign'!$A$3:$A$7</c15:sqref>
                        </c15:formulaRef>
                      </c:ext>
                    </c:extLst>
                    <c:strCache>
                      <c:ptCount val="5"/>
                      <c:pt idx="0">
                        <c:v>P1: 
Fertilization, Seeding  and Weed Plan</c:v>
                      </c:pt>
                      <c:pt idx="1">
                        <c:v>P2: 
Lawn Mowing and Maintenance Plan</c:v>
                      </c:pt>
                      <c:pt idx="2">
                        <c:v>P3: 
Mosquito Control Plans</c:v>
                      </c:pt>
                      <c:pt idx="3">
                        <c:v>P4: 
Tick Control Plan</c:v>
                      </c:pt>
                      <c:pt idx="4">
                        <c:v>P5: 
Tree and Shrub Service Plan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'[Project 1 - Lawn Care 5 Products - 4 Creative - 1 Promotion.xlsx]Winning Campaign'!$B$3:$B$7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64018</c:v>
                      </c:pt>
                      <c:pt idx="1">
                        <c:v>66064</c:v>
                      </c:pt>
                      <c:pt idx="2">
                        <c:v>60045</c:v>
                      </c:pt>
                      <c:pt idx="3">
                        <c:v>59047</c:v>
                      </c:pt>
                      <c:pt idx="4">
                        <c:v>23943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211-4313-B30C-224A29C87B50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'[Project 1 - Lawn Care 5 Products - 4 Creative - 1 Promotion.xlsx]Winning Campaign'!$C$1:$C$2</c15:sqref>
                        </c15:formulaRef>
                      </c:ext>
                    </c:extLst>
                    <c:strCache>
                      <c:ptCount val="2"/>
                      <c:pt idx="0">
                        <c:v>Number Booked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'[Project 1 - Lawn Care 5 Products - 4 Creative - 1 Promotion.xlsx]Winning Campaign'!$A$3:$A$7</c15:sqref>
                        </c15:formulaRef>
                      </c:ext>
                    </c:extLst>
                    <c:strCache>
                      <c:ptCount val="5"/>
                      <c:pt idx="0">
                        <c:v>P1: 
Fertilization, Seeding  and Weed Plan</c:v>
                      </c:pt>
                      <c:pt idx="1">
                        <c:v>P2: 
Lawn Mowing and Maintenance Plan</c:v>
                      </c:pt>
                      <c:pt idx="2">
                        <c:v>P3: 
Mosquito Control Plans</c:v>
                      </c:pt>
                      <c:pt idx="3">
                        <c:v>P4: 
Tick Control Plan</c:v>
                      </c:pt>
                      <c:pt idx="4">
                        <c:v>P5: 
Tree and Shrub Service Plan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'[Project 1 - Lawn Care 5 Products - 4 Creative - 1 Promotion.xlsx]Winning Campaign'!$C$3:$C$7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517</c:v>
                      </c:pt>
                      <c:pt idx="1">
                        <c:v>467</c:v>
                      </c:pt>
                      <c:pt idx="2">
                        <c:v>362</c:v>
                      </c:pt>
                      <c:pt idx="3">
                        <c:v>600</c:v>
                      </c:pt>
                      <c:pt idx="4">
                        <c:v>358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B211-4313-B30C-224A29C87B50}"/>
                  </c:ext>
                </c:extLst>
              </c15:ser>
            </c15:filteredBarSeries>
          </c:ext>
        </c:extLst>
      </c:barChart>
      <c:catAx>
        <c:axId val="1151475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083119"/>
        <c:crosses val="autoZero"/>
        <c:auto val="1"/>
        <c:lblAlgn val="ctr"/>
        <c:lblOffset val="100"/>
        <c:noMultiLvlLbl val="0"/>
      </c:catAx>
      <c:valAx>
        <c:axId val="1164083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1475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[Project 1 - Lawn Care 5 Products - 4 Creative - 1 Promotion.xlsx]Sheet4!PivotTable2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Age Distribution P5-C3l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3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3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3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Sheet4!$A$4:$A$8</c:f>
              <c:strCache>
                <c:ptCount val="4"/>
                <c:pt idx="0">
                  <c:v>18-30</c:v>
                </c:pt>
                <c:pt idx="1">
                  <c:v>31-40</c:v>
                </c:pt>
                <c:pt idx="2">
                  <c:v>41-55</c:v>
                </c:pt>
                <c:pt idx="3">
                  <c:v>56+</c:v>
                </c:pt>
              </c:strCache>
            </c:strRef>
          </c:cat>
          <c:val>
            <c:numRef>
              <c:f>Sheet4!$B$4:$B$8</c:f>
              <c:numCache>
                <c:formatCode>General</c:formatCode>
                <c:ptCount val="4"/>
                <c:pt idx="0">
                  <c:v>1967</c:v>
                </c:pt>
                <c:pt idx="1">
                  <c:v>5991</c:v>
                </c:pt>
                <c:pt idx="2">
                  <c:v>6999</c:v>
                </c:pt>
                <c:pt idx="3">
                  <c:v>8986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C-4D38-AD5C-5FCA7F478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1857119"/>
        <c:axId val="998827439"/>
        <c:axId val="0"/>
      </c:bar3DChart>
      <c:catAx>
        <c:axId val="100185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8827439"/>
        <c:crosses val="autoZero"/>
        <c:auto val="1"/>
        <c:lblAlgn val="ctr"/>
        <c:lblOffset val="100"/>
        <c:noMultiLvlLbl val="0"/>
      </c:catAx>
      <c:valAx>
        <c:axId val="998827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85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1 - Lawn Care 5 Products - 4 Creative - 1 Promotion.xlsx]p5-c3 income!PivotTable1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Income Distribution P5-C3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'p5-c3 income'!$B$3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'p5-c3 income'!$A$4:$A$8</c:f>
              <c:strCache>
                <c:ptCount val="4"/>
                <c:pt idx="0">
                  <c:v>$0-25K</c:v>
                </c:pt>
                <c:pt idx="1">
                  <c:v>$25-55K</c:v>
                </c:pt>
                <c:pt idx="2">
                  <c:v>$55-90K</c:v>
                </c:pt>
                <c:pt idx="3">
                  <c:v>$90K+</c:v>
                </c:pt>
              </c:strCache>
            </c:strRef>
          </c:cat>
          <c:val>
            <c:numRef>
              <c:f>'p5-c3 income'!$B$4:$B$8</c:f>
              <c:numCache>
                <c:formatCode>General</c:formatCode>
                <c:ptCount val="4"/>
                <c:pt idx="0">
                  <c:v>5976</c:v>
                </c:pt>
                <c:pt idx="1">
                  <c:v>8981</c:v>
                </c:pt>
                <c:pt idx="2">
                  <c:v>3999</c:v>
                </c:pt>
                <c:pt idx="3">
                  <c:v>4987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92-4E79-A80A-E24B56986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10246367"/>
        <c:axId val="1373323903"/>
        <c:axId val="0"/>
      </c:bar3DChart>
      <c:catAx>
        <c:axId val="1010246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3323903"/>
        <c:crosses val="autoZero"/>
        <c:auto val="1"/>
        <c:lblAlgn val="ctr"/>
        <c:lblOffset val="100"/>
        <c:noMultiLvlLbl val="0"/>
      </c:catAx>
      <c:valAx>
        <c:axId val="1373323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246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3bffd0688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b3bffd06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1" name="Google Shape;51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11" Type="http://schemas.openxmlformats.org/officeDocument/2006/relationships/image" Target="../media/image23.jpg"/><Relationship Id="rId10" Type="http://schemas.openxmlformats.org/officeDocument/2006/relationships/image" Target="../media/image24.png"/><Relationship Id="rId9" Type="http://schemas.openxmlformats.org/officeDocument/2006/relationships/image" Target="../media/image19.jp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21.jpg"/><Relationship Id="rId8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9" Type="http://schemas.openxmlformats.org/officeDocument/2006/relationships/image" Target="../media/image37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chart" Target="../charts/chart1.xml"/><Relationship Id="rId5" Type="http://schemas.openxmlformats.org/officeDocument/2006/relationships/image" Target="../media/image4.png"/><Relationship Id="rId6" Type="http://schemas.openxmlformats.org/officeDocument/2006/relationships/chart" Target="../charts/chart2.xml"/><Relationship Id="rId7" Type="http://schemas.openxmlformats.org/officeDocument/2006/relationships/chart" Target="../charts/chart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/>
          <p:nvPr/>
        </p:nvSpPr>
        <p:spPr>
          <a:xfrm rot="10800000">
            <a:off x="13227" y="202479"/>
            <a:ext cx="10164387" cy="10282922"/>
          </a:xfrm>
          <a:custGeom>
            <a:rect b="b" l="l" r="r" t="t"/>
            <a:pathLst>
              <a:path extrusionOk="0"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4"/>
          <p:cNvSpPr txBox="1"/>
          <p:nvPr/>
        </p:nvSpPr>
        <p:spPr>
          <a:xfrm>
            <a:off x="0" y="2189373"/>
            <a:ext cx="101775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12"/>
              <a:buFont typeface="Arial"/>
              <a:buNone/>
            </a:pPr>
            <a:r>
              <a:rPr b="0" i="0" lang="en-US" sz="14812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Welcome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4"/>
          <p:cNvSpPr txBox="1"/>
          <p:nvPr/>
        </p:nvSpPr>
        <p:spPr>
          <a:xfrm>
            <a:off x="14144" y="8539105"/>
            <a:ext cx="10163470" cy="1454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Data and a Dream Team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Eve Birmingham &amp; Sona Sibichan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February 6, 2024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7615" y="75524"/>
            <a:ext cx="8096241" cy="10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b3bffd0688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369" y="0"/>
            <a:ext cx="9285872" cy="871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b3bffd0688_0_19"/>
          <p:cNvSpPr txBox="1"/>
          <p:nvPr/>
        </p:nvSpPr>
        <p:spPr>
          <a:xfrm>
            <a:off x="0" y="8717370"/>
            <a:ext cx="18288000" cy="156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ctr">
              <a:lnSpc>
                <a:spcPct val="8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-US" sz="100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Bowl of Fruit</a:t>
            </a:r>
            <a:endParaRPr b="0" i="0" sz="10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65557" y="3130670"/>
            <a:ext cx="32385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0" l="11177" r="5678" t="10867"/>
          <a:stretch/>
        </p:blipFill>
        <p:spPr>
          <a:xfrm rot="-722653">
            <a:off x="14484958" y="569036"/>
            <a:ext cx="3384206" cy="362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5">
            <a:alphaModFix/>
          </a:blip>
          <a:srcRect b="6349" l="0" r="29511" t="0"/>
          <a:stretch/>
        </p:blipFill>
        <p:spPr>
          <a:xfrm>
            <a:off x="2742341" y="4322242"/>
            <a:ext cx="5973035" cy="597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6">
            <a:alphaModFix/>
          </a:blip>
          <a:srcRect b="18572" l="9964" r="12907" t="9220"/>
          <a:stretch/>
        </p:blipFill>
        <p:spPr>
          <a:xfrm>
            <a:off x="2891846" y="3934014"/>
            <a:ext cx="3605697" cy="3375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 Grapes" id="183" name="Google Shape;183;p27"/>
          <p:cNvPicPr preferRelativeResize="0"/>
          <p:nvPr/>
        </p:nvPicPr>
        <p:blipFill rotWithShape="1">
          <a:blip r:embed="rId7">
            <a:alphaModFix/>
          </a:blip>
          <a:srcRect b="25707" l="12298" r="13395" t="17149"/>
          <a:stretch/>
        </p:blipFill>
        <p:spPr>
          <a:xfrm>
            <a:off x="11501705" y="4046229"/>
            <a:ext cx="7168314" cy="5541642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d Seedless Grapes | Shop | Market Basket" id="184" name="Google Shape;184;p27"/>
          <p:cNvSpPr/>
          <p:nvPr/>
        </p:nvSpPr>
        <p:spPr>
          <a:xfrm>
            <a:off x="8915400" y="4914900"/>
            <a:ext cx="3375618" cy="33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lums | Vineland Growers" id="185" name="Google Shape;185;p27"/>
          <p:cNvPicPr preferRelativeResize="0"/>
          <p:nvPr/>
        </p:nvPicPr>
        <p:blipFill rotWithShape="1">
          <a:blip r:embed="rId8">
            <a:alphaModFix/>
          </a:blip>
          <a:srcRect b="0" l="22738" r="21245" t="0"/>
          <a:stretch/>
        </p:blipFill>
        <p:spPr>
          <a:xfrm>
            <a:off x="8473084" y="6701279"/>
            <a:ext cx="2836352" cy="3375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ge Mango - Tom Thumb" id="186" name="Google Shape;18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30788" y="1533626"/>
            <a:ext cx="4982309" cy="498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10">
            <a:alphaModFix/>
          </a:blip>
          <a:srcRect b="11373" l="14519" r="12097" t="11372"/>
          <a:stretch/>
        </p:blipFill>
        <p:spPr>
          <a:xfrm rot="801194">
            <a:off x="4506410" y="212536"/>
            <a:ext cx="3281762" cy="3454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.com | DOWAN White Serving Bowl, 9&quot; Large Salad Bowl Set of 1, 76  Ounce Ceramic Deep Serving Bowl for Salad, Fruit, Soup, Pasta, Pho -  Microwave and Dishwasher Safe, Single Bowl: Salad Bowls" id="188" name="Google Shape;188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6564499">
            <a:off x="-4569548" y="2061311"/>
            <a:ext cx="10473243" cy="4745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1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39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1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3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1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11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44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11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312234"/>
            <a:ext cx="18287999" cy="1059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1" y="688919"/>
            <a:ext cx="18288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Prospect Age Distribution by Campaign:</a:t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372" y="1783873"/>
            <a:ext cx="5832287" cy="349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9013" y="1783873"/>
            <a:ext cx="5673225" cy="349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78988" y="1788301"/>
            <a:ext cx="5824906" cy="349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9207" y="5547202"/>
            <a:ext cx="5824904" cy="349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0" y="5547202"/>
            <a:ext cx="5824902" cy="349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-312235"/>
            <a:ext cx="18288000" cy="1074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1" y="-312234"/>
            <a:ext cx="18287999" cy="107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239359" y="-403902"/>
            <a:ext cx="18530081" cy="1069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/>
        </p:nvSpPr>
        <p:spPr>
          <a:xfrm>
            <a:off x="0" y="138512"/>
            <a:ext cx="18288000" cy="24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41"/>
              <a:buFont typeface="Arial"/>
              <a:buNone/>
            </a:pPr>
            <a:r>
              <a:rPr b="1" i="0" lang="en-US" sz="10041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Action: </a:t>
            </a:r>
            <a:r>
              <a:rPr b="0" i="0" lang="en-US" sz="8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Recommendations 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&amp; Next Steps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609340" y="2808315"/>
            <a:ext cx="7635008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1) Define our target audience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10509785" y="2780814"/>
            <a:ext cx="6663549" cy="7228702"/>
          </a:xfrm>
          <a:custGeom>
            <a:rect b="b" l="l" r="r" t="t"/>
            <a:pathLst>
              <a:path extrusionOk="0" h="7228702" w="6663549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609340" y="3727145"/>
            <a:ext cx="9144000" cy="1721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2</a:t>
            </a: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 Choose matching test groups and 	run the initial test again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 txBox="1"/>
          <p:nvPr/>
        </p:nvSpPr>
        <p:spPr>
          <a:xfrm>
            <a:off x="609340" y="5563204"/>
            <a:ext cx="9144000" cy="86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3</a:t>
            </a: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 Revaluate test data after 30 days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 txBox="1"/>
          <p:nvPr/>
        </p:nvSpPr>
        <p:spPr>
          <a:xfrm>
            <a:off x="609340" y="6564021"/>
            <a:ext cx="10195018" cy="86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</a:t>
            </a: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 Set up another data analysis meeting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 txBox="1"/>
          <p:nvPr/>
        </p:nvSpPr>
        <p:spPr>
          <a:xfrm>
            <a:off x="609340" y="7678951"/>
            <a:ext cx="10195018" cy="2578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5</a:t>
            </a: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 Select the winning promotion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	</a:t>
            </a: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and implement to maximize booking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	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4055" y="2385069"/>
            <a:ext cx="7618997" cy="790193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4211553" y="815409"/>
            <a:ext cx="91440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Any Questions</a:t>
            </a:r>
            <a:endParaRPr b="1" i="0" sz="10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"/>
          <p:cNvSpPr/>
          <p:nvPr/>
        </p:nvSpPr>
        <p:spPr>
          <a:xfrm rot="10800000">
            <a:off x="14144" y="0"/>
            <a:ext cx="10958655" cy="10287000"/>
          </a:xfrm>
          <a:custGeom>
            <a:rect b="b" l="l" r="r" t="t"/>
            <a:pathLst>
              <a:path extrusionOk="0"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1"/>
          <p:cNvSpPr txBox="1"/>
          <p:nvPr/>
        </p:nvSpPr>
        <p:spPr>
          <a:xfrm>
            <a:off x="14144" y="1233061"/>
            <a:ext cx="10958656" cy="4102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12"/>
              <a:buFont typeface="Arial"/>
              <a:buNone/>
            </a:pPr>
            <a:r>
              <a:rPr b="0" i="0" lang="en-US" sz="14812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11867657" y="1376536"/>
            <a:ext cx="5561408" cy="7533927"/>
          </a:xfrm>
          <a:custGeom>
            <a:rect b="b" l="l" r="r" t="t"/>
            <a:pathLst>
              <a:path extrusionOk="0"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 rot="10800000">
            <a:off x="-233648" y="-40823"/>
            <a:ext cx="12060948" cy="10371823"/>
          </a:xfrm>
          <a:custGeom>
            <a:rect b="b" l="l" r="r" t="t"/>
            <a:pathLst>
              <a:path extrusionOk="0"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2148150" y="2212116"/>
            <a:ext cx="5746778" cy="6258867"/>
          </a:xfrm>
          <a:custGeom>
            <a:rect b="b" l="l" r="r" t="t"/>
            <a:pathLst>
              <a:path extrusionOk="0"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-131637" y="776425"/>
            <a:ext cx="117081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r">
              <a:lnSpc>
                <a:spcPct val="9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i="0" lang="en-US" sz="9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2024 </a:t>
            </a:r>
            <a:endParaRPr b="1" i="0" sz="90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r">
              <a:lnSpc>
                <a:spcPct val="9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i="0" lang="en-US" sz="9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Booking Generation</a:t>
            </a:r>
            <a:endParaRPr b="1" i="0" sz="90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r">
              <a:lnSpc>
                <a:spcPct val="9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i="0" lang="en-US" sz="9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Goal and Plan</a:t>
            </a:r>
            <a:endParaRPr b="1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93072" y="5769876"/>
            <a:ext cx="13730100" cy="2908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Class: </a:t>
            </a:r>
            <a:r>
              <a:rPr b="0" i="0" lang="en-US" sz="35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Information Systems for Business Intelligence</a:t>
            </a:r>
            <a:endParaRPr b="0" i="0" sz="35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Industry: </a:t>
            </a:r>
            <a:r>
              <a:rPr b="0" i="0" lang="en-US" sz="35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Landscape Care and Maintenance</a:t>
            </a:r>
            <a:endParaRPr b="0" i="0" sz="35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Data Set: </a:t>
            </a:r>
            <a:r>
              <a:rPr b="0" i="0" lang="en-US" sz="35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DM raw data Updated Pivot for Spring 2024</a:t>
            </a:r>
            <a:endParaRPr b="0" i="0" sz="35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11761300" y="286025"/>
            <a:ext cx="6098343" cy="5737479"/>
          </a:xfrm>
          <a:custGeom>
            <a:rect b="b" l="l" r="r" t="t"/>
            <a:pathLst>
              <a:path extrusionOk="0"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505374" y="656617"/>
            <a:ext cx="10591500" cy="27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41"/>
              <a:buFont typeface="Arial"/>
              <a:buNone/>
            </a:pPr>
            <a:r>
              <a:rPr b="1" i="0" lang="en-US" sz="10041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 to Results Analysis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505374" y="5300231"/>
            <a:ext cx="17782625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Goal: </a:t>
            </a:r>
            <a:r>
              <a:rPr b="0" i="0" lang="en-US" sz="3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Maximize New Booking Generation in 2024</a:t>
            </a:r>
            <a:endParaRPr b="0" i="0" sz="30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Key Question: </a:t>
            </a:r>
            <a:r>
              <a:rPr b="0" i="0" lang="en-US" sz="3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What is the highest performing product/creative combination?</a:t>
            </a:r>
            <a:endParaRPr b="0" i="0" sz="30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Importance: </a:t>
            </a:r>
            <a:r>
              <a:rPr b="0" i="0" lang="en-US" sz="3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Results will be implemented in 2024 Booking Generation Increase Project. </a:t>
            </a:r>
            <a:endParaRPr b="0" i="0" sz="30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0" y="8780177"/>
            <a:ext cx="18287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Projected Outcome:</a:t>
            </a:r>
            <a:r>
              <a:rPr b="0" i="0" lang="en-US" sz="44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Raise bookings by a minimum of 10%.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B48C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/>
        </p:nvSpPr>
        <p:spPr>
          <a:xfrm>
            <a:off x="1123950" y="688800"/>
            <a:ext cx="160401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41"/>
              <a:buFont typeface="Arial"/>
              <a:buNone/>
            </a:pPr>
            <a:r>
              <a:rPr b="1" i="0" lang="en-US" sz="10041" u="none" cap="none" strike="noStrike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Evaluating Our Options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8"/>
          <p:cNvGrpSpPr/>
          <p:nvPr/>
        </p:nvGrpSpPr>
        <p:grpSpPr>
          <a:xfrm>
            <a:off x="9318800" y="2134350"/>
            <a:ext cx="8606084" cy="7899581"/>
            <a:chOff x="0" y="-38100"/>
            <a:chExt cx="1394172" cy="1340457"/>
          </a:xfrm>
        </p:grpSpPr>
        <p:sp>
          <p:nvSpPr>
            <p:cNvPr id="104" name="Google Shape;104;p8"/>
            <p:cNvSpPr/>
            <p:nvPr/>
          </p:nvSpPr>
          <p:spPr>
            <a:xfrm>
              <a:off x="0" y="0"/>
              <a:ext cx="1394172" cy="1302357"/>
            </a:xfrm>
            <a:custGeom>
              <a:rect b="b" l="l" r="r" t="t"/>
              <a:pathLst>
                <a:path extrusionOk="0" h="1302357" w="1394172">
                  <a:moveTo>
                    <a:pt x="9905" y="0"/>
                  </a:moveTo>
                  <a:lnTo>
                    <a:pt x="1384268" y="0"/>
                  </a:lnTo>
                  <a:cubicBezTo>
                    <a:pt x="1386895" y="0"/>
                    <a:pt x="1389414" y="1044"/>
                    <a:pt x="1391271" y="2901"/>
                  </a:cubicBezTo>
                  <a:cubicBezTo>
                    <a:pt x="1393129" y="4758"/>
                    <a:pt x="1394172" y="7278"/>
                    <a:pt x="1394172" y="9905"/>
                  </a:cubicBezTo>
                  <a:lnTo>
                    <a:pt x="1394172" y="1292452"/>
                  </a:lnTo>
                  <a:cubicBezTo>
                    <a:pt x="1394172" y="1295079"/>
                    <a:pt x="1393129" y="1297598"/>
                    <a:pt x="1391271" y="1299456"/>
                  </a:cubicBezTo>
                  <a:cubicBezTo>
                    <a:pt x="1389414" y="1301313"/>
                    <a:pt x="1386895" y="1302357"/>
                    <a:pt x="1384268" y="1302357"/>
                  </a:cubicBezTo>
                  <a:lnTo>
                    <a:pt x="9905" y="1302357"/>
                  </a:lnTo>
                  <a:cubicBezTo>
                    <a:pt x="7278" y="1302357"/>
                    <a:pt x="4758" y="1301313"/>
                    <a:pt x="2901" y="1299456"/>
                  </a:cubicBezTo>
                  <a:cubicBezTo>
                    <a:pt x="1044" y="1297598"/>
                    <a:pt x="0" y="1295079"/>
                    <a:pt x="0" y="1292452"/>
                  </a:cubicBezTo>
                  <a:lnTo>
                    <a:pt x="0" y="9905"/>
                  </a:lnTo>
                  <a:cubicBezTo>
                    <a:pt x="0" y="7278"/>
                    <a:pt x="1044" y="4758"/>
                    <a:pt x="2901" y="2901"/>
                  </a:cubicBezTo>
                  <a:cubicBezTo>
                    <a:pt x="4758" y="1044"/>
                    <a:pt x="7278" y="0"/>
                    <a:pt x="9905" y="0"/>
                  </a:cubicBezTo>
                  <a:close/>
                </a:path>
              </a:pathLst>
            </a:custGeom>
            <a:solidFill>
              <a:srgbClr val="A9DF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363075" y="2134423"/>
            <a:ext cx="8606084" cy="7899581"/>
            <a:chOff x="0" y="-38100"/>
            <a:chExt cx="1394172" cy="1340457"/>
          </a:xfrm>
        </p:grpSpPr>
        <p:sp>
          <p:nvSpPr>
            <p:cNvPr id="107" name="Google Shape;107;p8"/>
            <p:cNvSpPr/>
            <p:nvPr/>
          </p:nvSpPr>
          <p:spPr>
            <a:xfrm>
              <a:off x="0" y="0"/>
              <a:ext cx="1394172" cy="1302357"/>
            </a:xfrm>
            <a:custGeom>
              <a:rect b="b" l="l" r="r" t="t"/>
              <a:pathLst>
                <a:path extrusionOk="0" h="1302357" w="1394172">
                  <a:moveTo>
                    <a:pt x="9905" y="0"/>
                  </a:moveTo>
                  <a:lnTo>
                    <a:pt x="1384268" y="0"/>
                  </a:lnTo>
                  <a:cubicBezTo>
                    <a:pt x="1386895" y="0"/>
                    <a:pt x="1389414" y="1044"/>
                    <a:pt x="1391271" y="2901"/>
                  </a:cubicBezTo>
                  <a:cubicBezTo>
                    <a:pt x="1393129" y="4758"/>
                    <a:pt x="1394172" y="7278"/>
                    <a:pt x="1394172" y="9905"/>
                  </a:cubicBezTo>
                  <a:lnTo>
                    <a:pt x="1394172" y="1292452"/>
                  </a:lnTo>
                  <a:cubicBezTo>
                    <a:pt x="1394172" y="1295079"/>
                    <a:pt x="1393129" y="1297598"/>
                    <a:pt x="1391271" y="1299456"/>
                  </a:cubicBezTo>
                  <a:cubicBezTo>
                    <a:pt x="1389414" y="1301313"/>
                    <a:pt x="1386895" y="1302357"/>
                    <a:pt x="1384268" y="1302357"/>
                  </a:cubicBezTo>
                  <a:lnTo>
                    <a:pt x="9905" y="1302357"/>
                  </a:lnTo>
                  <a:cubicBezTo>
                    <a:pt x="7278" y="1302357"/>
                    <a:pt x="4758" y="1301313"/>
                    <a:pt x="2901" y="1299456"/>
                  </a:cubicBezTo>
                  <a:cubicBezTo>
                    <a:pt x="1044" y="1297598"/>
                    <a:pt x="0" y="1295079"/>
                    <a:pt x="0" y="1292452"/>
                  </a:cubicBezTo>
                  <a:lnTo>
                    <a:pt x="0" y="9905"/>
                  </a:lnTo>
                  <a:cubicBezTo>
                    <a:pt x="0" y="7278"/>
                    <a:pt x="1044" y="4758"/>
                    <a:pt x="2901" y="2901"/>
                  </a:cubicBezTo>
                  <a:cubicBezTo>
                    <a:pt x="4758" y="1044"/>
                    <a:pt x="7278" y="0"/>
                    <a:pt x="9905" y="0"/>
                  </a:cubicBezTo>
                  <a:close/>
                </a:path>
              </a:pathLst>
            </a:custGeom>
            <a:solidFill>
              <a:srgbClr val="A9DF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8"/>
          <p:cNvSpPr txBox="1"/>
          <p:nvPr/>
        </p:nvSpPr>
        <p:spPr>
          <a:xfrm>
            <a:off x="407100" y="2506500"/>
            <a:ext cx="860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Products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"/>
          <p:cNvSpPr txBox="1"/>
          <p:nvPr/>
        </p:nvSpPr>
        <p:spPr>
          <a:xfrm>
            <a:off x="9318799" y="2459688"/>
            <a:ext cx="8606100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Creatives</a:t>
            </a:r>
            <a:endParaRPr/>
          </a:p>
        </p:txBody>
      </p:sp>
      <p:sp>
        <p:nvSpPr>
          <p:cNvPr id="111" name="Google Shape;111;p8"/>
          <p:cNvSpPr txBox="1"/>
          <p:nvPr/>
        </p:nvSpPr>
        <p:spPr>
          <a:xfrm>
            <a:off x="2087100" y="3695100"/>
            <a:ext cx="6926100" cy="56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P1 - </a:t>
            </a:r>
            <a:r>
              <a:rPr b="1" i="0" lang="en-US" sz="25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Fertilization, Seeding and Weed Plan</a:t>
            </a:r>
            <a:endParaRPr b="1" i="0" sz="2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P2</a:t>
            </a:r>
            <a:r>
              <a:rPr b="1" i="0" lang="en-US" sz="25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- Lawn Mowing and Maintenance Plan</a:t>
            </a:r>
            <a:endParaRPr b="1" i="0" sz="2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P3</a:t>
            </a:r>
            <a:r>
              <a:rPr b="1" i="0" lang="en-US" sz="25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- Mosquito Control Plan</a:t>
            </a:r>
            <a:endParaRPr b="1" i="0" sz="2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P4</a:t>
            </a:r>
            <a:r>
              <a:rPr b="1" i="0" lang="en-US" sz="25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- Tick Control Plan</a:t>
            </a:r>
            <a:endParaRPr b="1" i="0" sz="2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P5</a:t>
            </a:r>
            <a:r>
              <a:rPr b="1" i="0" lang="en-US" sz="25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-  Tree and Shrub Service Plan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8"/>
          <p:cNvSpPr txBox="1"/>
          <p:nvPr/>
        </p:nvSpPr>
        <p:spPr>
          <a:xfrm>
            <a:off x="11195125" y="3601475"/>
            <a:ext cx="6329700" cy="60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C1 -</a:t>
            </a:r>
            <a:r>
              <a:rPr b="1" i="0" lang="en-US" sz="25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Direct Mail</a:t>
            </a:r>
            <a:endParaRPr b="1" i="0" sz="2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C2 -</a:t>
            </a:r>
            <a:r>
              <a:rPr b="1" i="0" lang="en-US" sz="25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Door to Door Promotion</a:t>
            </a:r>
            <a:endParaRPr b="1" i="0" sz="2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C3 - </a:t>
            </a:r>
            <a:r>
              <a:rPr b="1" i="0" lang="en-US" sz="25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Facebook/Instagram Paid Ads</a:t>
            </a:r>
            <a:endParaRPr b="1" i="0" sz="2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C4 -</a:t>
            </a:r>
            <a:r>
              <a:rPr b="1" i="0" lang="en-US" sz="25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Google Ads</a:t>
            </a:r>
            <a:endParaRPr b="1" i="0" sz="2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694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75" y="3115825"/>
            <a:ext cx="1143000" cy="67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6875" y="3268500"/>
            <a:ext cx="1238250" cy="61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/>
        </p:nvSpPr>
        <p:spPr>
          <a:xfrm>
            <a:off x="650075" y="723625"/>
            <a:ext cx="1283099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First Looks</a:t>
            </a:r>
            <a:endParaRPr/>
          </a:p>
        </p:txBody>
      </p:sp>
      <p:cxnSp>
        <p:nvCxnSpPr>
          <p:cNvPr id="120" name="Google Shape;120;p26"/>
          <p:cNvCxnSpPr/>
          <p:nvPr/>
        </p:nvCxnSpPr>
        <p:spPr>
          <a:xfrm flipH="1" rot="10800000">
            <a:off x="480647" y="2161930"/>
            <a:ext cx="16369321" cy="33216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26"/>
          <p:cNvSpPr txBox="1"/>
          <p:nvPr/>
        </p:nvSpPr>
        <p:spPr>
          <a:xfrm>
            <a:off x="6367033" y="4741451"/>
            <a:ext cx="11391719" cy="263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P5 – Tree &amp; Shrub Service Plan:</a:t>
            </a:r>
            <a:endParaRPr/>
          </a:p>
          <a:p>
            <a:pPr indent="-685800" lvl="0" marL="685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Noto Sans Symbols"/>
              <a:buChar char="⮚"/>
            </a:pPr>
            <a:r>
              <a:rPr b="0" i="0" lang="en-US" sz="5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Highest Conversion Rate 1.3%</a:t>
            </a:r>
            <a:endParaRPr/>
          </a:p>
          <a:p>
            <a:pPr indent="-685800" lvl="0" marL="685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Noto Sans Symbols"/>
              <a:buChar char="⮚"/>
            </a:pPr>
            <a:r>
              <a:rPr b="0" i="0" lang="en-US" sz="5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Lowest sample size of test 14%</a:t>
            </a:r>
            <a:endParaRPr/>
          </a:p>
        </p:txBody>
      </p:sp>
      <p:pic>
        <p:nvPicPr>
          <p:cNvPr id="122" name="Google Shape;1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0" y="0"/>
            <a:ext cx="8572500" cy="3000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" name="Google Shape;123;p26"/>
          <p:cNvGraphicFramePr/>
          <p:nvPr/>
        </p:nvGraphicFramePr>
        <p:xfrm>
          <a:off x="529248" y="2351971"/>
          <a:ext cx="4568825" cy="3705225"/>
        </p:xfrm>
        <a:graphic>
          <a:graphicData uri="http://schemas.openxmlformats.org/drawingml/2006/chart">
            <c:chart r:id="rId4"/>
          </a:graphicData>
        </a:graphic>
      </p:graphicFrame>
      <p:pic>
        <p:nvPicPr>
          <p:cNvPr id="124" name="Google Shape;12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87883" y="523837"/>
            <a:ext cx="4014438" cy="2539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/>
          <p:nvPr/>
        </p:nvSpPr>
        <p:spPr>
          <a:xfrm>
            <a:off x="726034" y="3116279"/>
            <a:ext cx="11391719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P5 – Tree &amp; Shrub Service Plan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Using C3 – Facebook Paid Ads:</a:t>
            </a:r>
            <a:endParaRPr/>
          </a:p>
          <a:p>
            <a:pPr indent="-685800" lvl="0" marL="685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Noto Sans Symbols"/>
              <a:buChar char="⮚"/>
            </a:pPr>
            <a:r>
              <a:rPr b="0" i="0" lang="en-US" sz="5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Highest Conversion Rate 1.5%</a:t>
            </a:r>
            <a:endParaRPr/>
          </a:p>
          <a:p>
            <a:pPr indent="-685800" lvl="0" marL="685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Noto Sans Symbols"/>
              <a:buChar char="⮚"/>
            </a:pPr>
            <a:r>
              <a:rPr b="0" i="0" lang="en-US" sz="5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Lowest sample size of test 2%</a:t>
            </a:r>
            <a:endParaRPr/>
          </a:p>
        </p:txBody>
      </p:sp>
      <p:graphicFrame>
        <p:nvGraphicFramePr>
          <p:cNvPr id="126" name="Google Shape;126;p26"/>
          <p:cNvGraphicFramePr/>
          <p:nvPr/>
        </p:nvGraphicFramePr>
        <p:xfrm>
          <a:off x="12156186" y="3262758"/>
          <a:ext cx="5602566" cy="3201602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127" name="Google Shape;127;p26"/>
          <p:cNvGraphicFramePr/>
          <p:nvPr/>
        </p:nvGraphicFramePr>
        <p:xfrm>
          <a:off x="10218637" y="6464359"/>
          <a:ext cx="5058534" cy="3574868"/>
        </p:xfrm>
        <a:graphic>
          <a:graphicData uri="http://schemas.openxmlformats.org/drawingml/2006/chart">
            <c:chart r:id="rId7"/>
          </a:graphicData>
        </a:graphic>
      </p:graphicFrame>
      <p:sp>
        <p:nvSpPr>
          <p:cNvPr id="128" name="Google Shape;128;p26"/>
          <p:cNvSpPr txBox="1"/>
          <p:nvPr/>
        </p:nvSpPr>
        <p:spPr>
          <a:xfrm>
            <a:off x="1170758" y="7961735"/>
            <a:ext cx="5809905" cy="1551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FICO Score Distribution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&lt;750 – 100%</a:t>
            </a: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3434576" y="1494263"/>
            <a:ext cx="9755353" cy="8069112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/>
        </p:nvSpPr>
        <p:spPr>
          <a:xfrm>
            <a:off x="2717437" y="3413282"/>
            <a:ext cx="135156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Second Highest Conversion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4572009" y="698206"/>
            <a:ext cx="94242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86"/>
              <a:buFont typeface="Arial"/>
              <a:buNone/>
            </a:pPr>
            <a:r>
              <a:rPr b="1" i="0" lang="en-US" sz="19686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1.3%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7"/>
          <p:cNvCxnSpPr/>
          <p:nvPr/>
        </p:nvCxnSpPr>
        <p:spPr>
          <a:xfrm>
            <a:off x="2061401" y="6316608"/>
            <a:ext cx="6450900" cy="300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7" name="Google Shape;1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889" y="5028324"/>
            <a:ext cx="7162761" cy="4305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8821" y="5028329"/>
            <a:ext cx="7162800" cy="430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9" name="Google Shape;139;p7"/>
          <p:cNvCxnSpPr/>
          <p:nvPr/>
        </p:nvCxnSpPr>
        <p:spPr>
          <a:xfrm>
            <a:off x="2487825" y="6331600"/>
            <a:ext cx="5985600" cy="0"/>
          </a:xfrm>
          <a:prstGeom prst="straightConnector1">
            <a:avLst/>
          </a:prstGeom>
          <a:noFill/>
          <a:ln cap="flat" cmpd="sng" w="76200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13433372" y="8084666"/>
            <a:ext cx="5277926" cy="4404669"/>
          </a:xfrm>
          <a:custGeom>
            <a:rect b="b" l="l" r="r" t="t"/>
            <a:pathLst>
              <a:path extrusionOk="0"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-1340376" y="-1897850"/>
            <a:ext cx="4661953" cy="4748285"/>
          </a:xfrm>
          <a:custGeom>
            <a:rect b="b" l="l" r="r" t="t"/>
            <a:pathLst>
              <a:path extrusionOk="0"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0" y="476293"/>
            <a:ext cx="18288000" cy="139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41"/>
              <a:buFont typeface="Arial"/>
              <a:buNone/>
            </a:pPr>
            <a:r>
              <a:rPr b="1" i="0" lang="en-US" sz="10041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Winning Combination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4605" y="3232958"/>
            <a:ext cx="6685045" cy="4427757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90850" y="3232958"/>
            <a:ext cx="6685044" cy="4457566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4"/>
          <p:cNvSpPr txBox="1"/>
          <p:nvPr/>
        </p:nvSpPr>
        <p:spPr>
          <a:xfrm>
            <a:off x="10090850" y="8039013"/>
            <a:ext cx="668504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C2: Door to Door Promotion</a:t>
            </a:r>
            <a:endParaRPr b="1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1394605" y="7796639"/>
            <a:ext cx="6685046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P2: Lawn Mowing &amp; Maintenance Plan</a:t>
            </a:r>
            <a:endParaRPr b="1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0" y="5170843"/>
            <a:ext cx="18288000" cy="1454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1" i="0" lang="en-US" sz="10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&amp;</a:t>
            </a:r>
            <a:endParaRPr b="1" i="0" sz="10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6F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/>
          <p:nvPr/>
        </p:nvSpPr>
        <p:spPr>
          <a:xfrm>
            <a:off x="480647" y="344484"/>
            <a:ext cx="12830992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KEY INSIGHTS</a:t>
            </a:r>
            <a:endParaRPr/>
          </a:p>
        </p:txBody>
      </p:sp>
      <p:cxnSp>
        <p:nvCxnSpPr>
          <p:cNvPr id="157" name="Google Shape;157;p3"/>
          <p:cNvCxnSpPr/>
          <p:nvPr/>
        </p:nvCxnSpPr>
        <p:spPr>
          <a:xfrm flipH="1" rot="10800000">
            <a:off x="480647" y="2161930"/>
            <a:ext cx="16369321" cy="33216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3"/>
          <p:cNvSpPr txBox="1"/>
          <p:nvPr/>
        </p:nvSpPr>
        <p:spPr>
          <a:xfrm>
            <a:off x="358500" y="1036979"/>
            <a:ext cx="175710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Services are Month to Month so sales increase per month, so income &amp; credit are essential for success of our plans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10,000 Prospects x 1.3% Conversion rate = 130 Booked Service Plans</a:t>
            </a:r>
            <a:endParaRPr b="0" i="0" sz="5500" u="none" cap="none" strike="noStrike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752050" y="3278525"/>
            <a:ext cx="16128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Month 1</a:t>
            </a:r>
            <a:r>
              <a:rPr b="1"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- 130 New Sales @ $125 each = $16,250					</a:t>
            </a:r>
            <a:r>
              <a:rPr b="1"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$16,250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50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				</a:t>
            </a:r>
            <a:endParaRPr sz="350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782050" y="4647188"/>
            <a:ext cx="16068000" cy="2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3657600" rtl="0" algn="just">
              <a:spcBef>
                <a:spcPts val="0"/>
              </a:spcBef>
              <a:spcAft>
                <a:spcPts val="0"/>
              </a:spcAft>
              <a:buClr>
                <a:srgbClr val="00694C"/>
              </a:buClr>
              <a:buSzPts val="3500"/>
              <a:buFont typeface="Raleway"/>
              <a:buChar char="-"/>
            </a:pP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130 New Sales @ $125 each = $16,250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Month 2</a:t>
            </a:r>
            <a:r>
              <a:rPr lang="en-US" sz="4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						</a:t>
            </a:r>
            <a:r>
              <a:rPr b="1"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plus	</a:t>
            </a: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										</a:t>
            </a:r>
            <a:r>
              <a:rPr b="1"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$32,500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				- 130 Sales from Month 1 @$125 each - $16,250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				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782050" y="7068575"/>
            <a:ext cx="163692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- 130 New Sales @ $125 each = $16,250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											</a:t>
            </a:r>
            <a:r>
              <a:rPr b="1"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plus</a:t>
            </a: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				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Month 3</a:t>
            </a: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- 130 Sales from Month 1 @$125 each - $16,250 		</a:t>
            </a:r>
            <a:r>
              <a:rPr b="1"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$48,750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											</a:t>
            </a:r>
            <a:r>
              <a:rPr b="1"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plus</a:t>
            </a: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				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							- 130 Sales from Month 2 @$125 each - $16,250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DFD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/>
          <p:nvPr/>
        </p:nvSpPr>
        <p:spPr>
          <a:xfrm>
            <a:off x="10691376" y="2217788"/>
            <a:ext cx="6567924" cy="5851423"/>
          </a:xfrm>
          <a:custGeom>
            <a:rect b="b" l="l" r="r" t="t"/>
            <a:pathLst>
              <a:path extrusionOk="0" h="5851423" w="6567924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1028700" y="552007"/>
            <a:ext cx="7946858" cy="2781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40"/>
              <a:buFont typeface="Arial"/>
              <a:buNone/>
            </a:pPr>
            <a:r>
              <a:rPr b="1" i="0" lang="en-US" sz="10040" u="none" cap="none" strike="noStrik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Risk Assessment</a:t>
            </a:r>
            <a:endParaRPr b="1" i="0" sz="100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670524" y="4521015"/>
            <a:ext cx="9339749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57250" lvl="0" marL="85725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Char char="•"/>
            </a:pPr>
            <a:r>
              <a:rPr b="1" i="0" lang="en-US" sz="6500" u="none" cap="none" strike="noStrike">
                <a:solidFill>
                  <a:srgbClr val="00694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How do we compare the data?</a:t>
            </a:r>
            <a:endParaRPr b="0" i="0" sz="6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Eve Birmingham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0x010100187213AC43CDF446ADFC471BDB54474F</vt:lpwstr>
  </property>
</Properties>
</file>